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2" r:id="rId2"/>
    <p:sldId id="259" r:id="rId3"/>
    <p:sldId id="274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83" r:id="rId12"/>
    <p:sldId id="273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2" autoAdjust="0"/>
    <p:restoredTop sz="94607" autoAdjust="0"/>
  </p:normalViewPr>
  <p:slideViewPr>
    <p:cSldViewPr snapToGrid="0">
      <p:cViewPr varScale="1">
        <p:scale>
          <a:sx n="156" d="100"/>
          <a:sy n="156" d="100"/>
        </p:scale>
        <p:origin x="216" y="19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ZA" smtClean="0"/>
              <a:t>2019/02/16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ZA" smtClean="0"/>
              <a:t>2019/02/16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dirty="0"/>
              <a:t>Email or Social Media Handle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Emphasized Text</a:t>
            </a:r>
            <a:endParaRPr lang="en-ZA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Single line of text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1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2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ZA" sz="1200" b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09866" y="6694239"/>
            <a:ext cx="82134" cy="45719"/>
          </a:xfrm>
        </p:spPr>
      </p:pic>
      <p:sp>
        <p:nvSpPr>
          <p:cNvPr id="28" name="Rectangle 27" title="Dark semi-transparent background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2694701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/>
              <a:t>Innovating psychological therapy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/>
              <a:t>A new way connect therapists and patients.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Growth Strategy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ZA" dirty="0"/>
              <a:t>Phase 1</a:t>
            </a:r>
            <a:br>
              <a:rPr lang="en-ZA" dirty="0"/>
            </a:br>
            <a:r>
              <a:rPr lang="en-ZA" dirty="0"/>
              <a:t>Q1 Q2, 2019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 with researchers to study mental disorders efficiently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therapy modules</a:t>
            </a:r>
          </a:p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Collaborate with therapy groups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ZA" dirty="0"/>
              <a:t>Phase 2</a:t>
            </a:r>
            <a:br>
              <a:rPr lang="en-ZA" dirty="0"/>
            </a:br>
            <a:r>
              <a:rPr lang="en-ZA" dirty="0"/>
              <a:t>Q2 Q3, 2019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product to therapy clinics 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metric data to iteratively refine 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ZA" dirty="0"/>
              <a:t>Phase 3</a:t>
            </a:r>
            <a:br>
              <a:rPr lang="en-ZA" dirty="0"/>
            </a:br>
            <a:r>
              <a:rPr lang="en-ZA" dirty="0"/>
              <a:t>2020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Associate with insurance companies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Innovate and integrate with other wearable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0EF676-550E-403F-B2B5-DCE71DF0ADE7}"/>
              </a:ext>
            </a:extLst>
          </p:cNvPr>
          <p:cNvSpPr txBox="1"/>
          <p:nvPr/>
        </p:nvSpPr>
        <p:spPr>
          <a:xfrm>
            <a:off x="10490695" y="6370368"/>
            <a:ext cx="1281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PAX</a:t>
            </a:r>
          </a:p>
        </p:txBody>
      </p: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Our two-year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ZA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71" name="Straight Arrow Connector 70" title="Timeline Event Lines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76920" y="2190750"/>
            <a:ext cx="1793875" cy="561975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Prototype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28649" y="2505005"/>
            <a:ext cx="1690417" cy="22467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cxnSp>
        <p:nvCxnSpPr>
          <p:cNvPr id="74" name="Straight Arrow Connector 73" title="Timeline Event Lines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1034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Collaborate with Therapy Groups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35578" y="567431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Jun, 2019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 title="Timeline Event Lines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1904226"/>
            <a:ext cx="1793875" cy="84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to Therapy Clinics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23638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2019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ZA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</a:p>
        </p:txBody>
      </p:sp>
      <p:cxnSp>
        <p:nvCxnSpPr>
          <p:cNvPr id="75" name="Straight Arrow Connector 74" title="Timeline Event Lines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1271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Associate with insurance companies</a:t>
            </a:r>
          </a:p>
          <a:p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77434" y="5943283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2019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 title="Timeline Event Lines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99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Innovate wearable technology</a:t>
            </a:r>
          </a:p>
          <a:p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69323" y="565627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Jul, 2020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 title="Timeline Event Lines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79422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2020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 title="Timeline Month Lines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2" y="3799174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3107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Team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0" y="1473347"/>
            <a:ext cx="2124000" cy="701538"/>
          </a:xfrm>
        </p:spPr>
        <p:txBody>
          <a:bodyPr/>
          <a:lstStyle/>
          <a:p>
            <a:pPr algn="ctr"/>
            <a:r>
              <a:rPr lang="en-ZA" dirty="0"/>
              <a:t>Husam Shaik </a:t>
            </a:r>
          </a:p>
        </p:txBody>
      </p:sp>
      <p:cxnSp>
        <p:nvCxnSpPr>
          <p:cNvPr id="95" name="Straight Connector 94" title="Divider Line">
            <a:extLst>
              <a:ext uri="{FF2B5EF4-FFF2-40B4-BE49-F238E27FC236}">
                <a16:creationId xmlns:a16="http://schemas.microsoft.com/office/drawing/2014/main" id="{80BC67F4-4E33-4709-9D60-593B322A8C48}"/>
              </a:ext>
            </a:extLst>
          </p:cNvPr>
          <p:cNvCxnSpPr>
            <a:cxnSpLocks/>
          </p:cNvCxnSpPr>
          <p:nvPr/>
        </p:nvCxnSpPr>
        <p:spPr>
          <a:xfrm>
            <a:off x="5239781" y="237445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239781" y="2502892"/>
            <a:ext cx="2124000" cy="245885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148724" y="3571023"/>
            <a:ext cx="1808917" cy="701538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 </a:t>
            </a:r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Vadlamudi</a:t>
            </a:r>
            <a:endParaRPr lang="en-ZA" dirty="0"/>
          </a:p>
        </p:txBody>
      </p:sp>
      <p:cxnSp>
        <p:nvCxnSpPr>
          <p:cNvPr id="96" name="Straight Connector 95" title="Divider Line">
            <a:extLst>
              <a:ext uri="{FF2B5EF4-FFF2-40B4-BE49-F238E27FC236}">
                <a16:creationId xmlns:a16="http://schemas.microsoft.com/office/drawing/2014/main" id="{F57D445D-9983-4AAC-8E68-88EA351CB22B}"/>
              </a:ext>
            </a:extLst>
          </p:cNvPr>
          <p:cNvCxnSpPr>
            <a:cxnSpLocks/>
          </p:cNvCxnSpPr>
          <p:nvPr/>
        </p:nvCxnSpPr>
        <p:spPr>
          <a:xfrm>
            <a:off x="2148725" y="441770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48724" y="4546142"/>
            <a:ext cx="2124000" cy="245885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CFO</a:t>
            </a:r>
          </a:p>
        </p:txBody>
      </p:sp>
      <p:pic>
        <p:nvPicPr>
          <p:cNvPr id="94" name="Picture Placeholder 93" descr="Portrait of a woman looking relaxed">
            <a:extLst>
              <a:ext uri="{FF2B5EF4-FFF2-40B4-BE49-F238E27FC236}">
                <a16:creationId xmlns:a16="http://schemas.microsoft.com/office/drawing/2014/main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0466" y="3404791"/>
            <a:ext cx="1352367" cy="1352367"/>
          </a:xfrm>
        </p:spPr>
      </p:pic>
      <p:cxnSp>
        <p:nvCxnSpPr>
          <p:cNvPr id="97" name="Straight Connector 96" title="Divider Line">
            <a:extLst>
              <a:ext uri="{FF2B5EF4-FFF2-40B4-BE49-F238E27FC236}">
                <a16:creationId xmlns:a16="http://schemas.microsoft.com/office/drawing/2014/main" id="{0BCA98FD-268D-47AA-8871-119024D92EA6}"/>
              </a:ext>
            </a:extLst>
          </p:cNvPr>
          <p:cNvCxnSpPr>
            <a:cxnSpLocks/>
          </p:cNvCxnSpPr>
          <p:nvPr/>
        </p:nvCxnSpPr>
        <p:spPr>
          <a:xfrm>
            <a:off x="5984954" y="441770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6FFBC-0084-402D-8710-B62E16F60DDA}"/>
              </a:ext>
            </a:extLst>
          </p:cNvPr>
          <p:cNvSpPr txBox="1"/>
          <p:nvPr/>
        </p:nvSpPr>
        <p:spPr>
          <a:xfrm>
            <a:off x="10490695" y="6370368"/>
            <a:ext cx="1281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PAX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C7F0EF-917A-4B31-ACDF-C2545D1826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3696725" y="1361540"/>
            <a:ext cx="1280160" cy="1280160"/>
          </a:xfrm>
          <a:prstGeom prst="rect">
            <a:avLst/>
          </a:prstGeom>
        </p:spPr>
      </p:pic>
      <p:pic>
        <p:nvPicPr>
          <p:cNvPr id="26" name="Picture Placeholder 91" descr="Portrait of a woman with a phone in her hand">
            <a:extLst>
              <a:ext uri="{FF2B5EF4-FFF2-40B4-BE49-F238E27FC236}">
                <a16:creationId xmlns:a16="http://schemas.microsoft.com/office/drawing/2014/main" id="{704D8A6D-6B13-4D53-A958-5FE96ABDDE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1129" y="3316717"/>
            <a:ext cx="1352367" cy="135236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C873039-5626-43A4-804A-4A743016CC2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22304" y="3381900"/>
            <a:ext cx="1352550" cy="1352550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5F3495-3D4F-4505-AFEF-BE195C62C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94" y="3399762"/>
            <a:ext cx="1352367" cy="13523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E2918E-D40B-41C4-939C-918326B36E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6" b="21237"/>
          <a:stretch/>
        </p:blipFill>
        <p:spPr>
          <a:xfrm>
            <a:off x="8986919" y="3309389"/>
            <a:ext cx="1352367" cy="1417731"/>
          </a:xfrm>
          <a:prstGeom prst="rect">
            <a:avLst/>
          </a:prstGeom>
        </p:spPr>
      </p:pic>
      <p:cxnSp>
        <p:nvCxnSpPr>
          <p:cNvPr id="48" name="Straight Connector 47" title="Divider Line">
            <a:extLst>
              <a:ext uri="{FF2B5EF4-FFF2-40B4-BE49-F238E27FC236}">
                <a16:creationId xmlns:a16="http://schemas.microsoft.com/office/drawing/2014/main" id="{98E8DCDF-8A64-418A-8F91-F309F2D04DF1}"/>
              </a:ext>
            </a:extLst>
          </p:cNvPr>
          <p:cNvCxnSpPr>
            <a:cxnSpLocks/>
          </p:cNvCxnSpPr>
          <p:nvPr/>
        </p:nvCxnSpPr>
        <p:spPr>
          <a:xfrm>
            <a:off x="10458106" y="4331326"/>
            <a:ext cx="154800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Text Placeholder 79">
            <a:extLst>
              <a:ext uri="{FF2B5EF4-FFF2-40B4-BE49-F238E27FC236}">
                <a16:creationId xmlns:a16="http://schemas.microsoft.com/office/drawing/2014/main" id="{06D1D6DD-F29C-4F42-92B5-5F995763D94C}"/>
              </a:ext>
            </a:extLst>
          </p:cNvPr>
          <p:cNvSpPr txBox="1">
            <a:spLocks/>
          </p:cNvSpPr>
          <p:nvPr/>
        </p:nvSpPr>
        <p:spPr>
          <a:xfrm>
            <a:off x="5965602" y="3571023"/>
            <a:ext cx="1808917" cy="7015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Rupesh Gudipudi</a:t>
            </a:r>
            <a:endParaRPr lang="en-ZA" dirty="0"/>
          </a:p>
        </p:txBody>
      </p:sp>
      <p:sp>
        <p:nvSpPr>
          <p:cNvPr id="50" name="Text Placeholder 79">
            <a:extLst>
              <a:ext uri="{FF2B5EF4-FFF2-40B4-BE49-F238E27FC236}">
                <a16:creationId xmlns:a16="http://schemas.microsoft.com/office/drawing/2014/main" id="{5336E264-4637-4B80-BBC8-067F18FA9D9F}"/>
              </a:ext>
            </a:extLst>
          </p:cNvPr>
          <p:cNvSpPr txBox="1">
            <a:spLocks/>
          </p:cNvSpPr>
          <p:nvPr/>
        </p:nvSpPr>
        <p:spPr>
          <a:xfrm>
            <a:off x="10490695" y="3429000"/>
            <a:ext cx="1808917" cy="7015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Loi</a:t>
            </a: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Pham</a:t>
            </a:r>
            <a:endParaRPr lang="en-ZA" dirty="0"/>
          </a:p>
        </p:txBody>
      </p:sp>
      <p:sp>
        <p:nvSpPr>
          <p:cNvPr id="51" name="Text Placeholder 81">
            <a:extLst>
              <a:ext uri="{FF2B5EF4-FFF2-40B4-BE49-F238E27FC236}">
                <a16:creationId xmlns:a16="http://schemas.microsoft.com/office/drawing/2014/main" id="{2DD89C62-69E4-42EF-BA1A-104C7AE08574}"/>
              </a:ext>
            </a:extLst>
          </p:cNvPr>
          <p:cNvSpPr txBox="1">
            <a:spLocks/>
          </p:cNvSpPr>
          <p:nvPr/>
        </p:nvSpPr>
        <p:spPr>
          <a:xfrm>
            <a:off x="5980575" y="4546141"/>
            <a:ext cx="2124000" cy="2458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CTO</a:t>
            </a:r>
          </a:p>
        </p:txBody>
      </p:sp>
      <p:sp>
        <p:nvSpPr>
          <p:cNvPr id="52" name="Text Placeholder 81">
            <a:extLst>
              <a:ext uri="{FF2B5EF4-FFF2-40B4-BE49-F238E27FC236}">
                <a16:creationId xmlns:a16="http://schemas.microsoft.com/office/drawing/2014/main" id="{D97A1763-57E1-4F25-849F-4A839ADE10AC}"/>
              </a:ext>
            </a:extLst>
          </p:cNvPr>
          <p:cNvSpPr txBox="1">
            <a:spLocks/>
          </p:cNvSpPr>
          <p:nvPr/>
        </p:nvSpPr>
        <p:spPr>
          <a:xfrm>
            <a:off x="10458106" y="4476309"/>
            <a:ext cx="2124000" cy="2458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RND</a:t>
            </a:r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975452"/>
            <a:ext cx="4416225" cy="3103886"/>
          </a:xfrm>
        </p:spPr>
        <p:txBody>
          <a:bodyPr anchor="b"/>
          <a:lstStyle/>
          <a:p>
            <a:r>
              <a:rPr lang="en-US" dirty="0"/>
              <a:t>Removes barriers mental health care, Allowing patients to live healthier lives </a:t>
            </a:r>
          </a:p>
          <a:p>
            <a:r>
              <a:rPr lang="en-US" dirty="0"/>
              <a:t>Help researchers to study mental disorders more efficiently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ZA" dirty="0"/>
              <a:t>Summary</a:t>
            </a:r>
          </a:p>
        </p:txBody>
      </p:sp>
      <p:cxnSp>
        <p:nvCxnSpPr>
          <p:cNvPr id="10" name="Straight Connector 9" title="Divider Line">
            <a:extLst>
              <a:ext uri="{FF2B5EF4-FFF2-40B4-BE49-F238E27FC236}">
                <a16:creationId xmlns:a16="http://schemas.microsoft.com/office/drawing/2014/main" id="{5F4C8A63-F9E3-41F6-B725-B846F2010334}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ZA" dirty="0"/>
              <a:t>A new step to better mental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5747CD7-04B2-411D-88F8-2ECB8DF559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D6945-B2C1-45B1-A66E-537D461A3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2192000" y="6740844"/>
            <a:ext cx="82134" cy="45719"/>
          </a:xfrm>
        </p:spPr>
      </p:pic>
      <p:sp>
        <p:nvSpPr>
          <p:cNvPr id="32" name="Rectangle 31" title="Dark semi-transparent background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/>
              <a:t>Thank You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 err="1"/>
              <a:t>Husam</a:t>
            </a:r>
            <a:r>
              <a:rPr lang="en-ZA" dirty="0"/>
              <a:t> Shaik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ZA" dirty="0"/>
              <a:t>+1 (704) 756-3130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ZA" dirty="0"/>
              <a:t>hshaik@live.unc.edu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Z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help patients with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disorders</a:t>
            </a:r>
            <a:endParaRPr lang="en-ZA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ZA" dirty="0"/>
              <a:t>Provide more</a:t>
            </a:r>
            <a:r>
              <a:rPr lang="en-US" dirty="0"/>
              <a:t> accessible, comfortable, and affordable therapy.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About Us</a:t>
            </a: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Team of college students with different backgrounds and skills looking to make an impact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87091-C954-4A2C-A95F-C25F0F607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88" y="184083"/>
            <a:ext cx="5244107" cy="23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Problem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85891"/>
            <a:ext cx="1979613" cy="14796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Social Stigma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B674B9A6-D55C-478C-8D92-D0BFBCD7B598}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Social stigma associated with psychological therapy. </a:t>
            </a:r>
            <a:br>
              <a:rPr lang="en-US" dirty="0"/>
            </a:br>
            <a:endParaRPr lang="ru-RU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2" y="1821416"/>
            <a:ext cx="1649787" cy="164416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71194" y="4053546"/>
            <a:ext cx="1980000" cy="360000"/>
          </a:xfrm>
        </p:spPr>
        <p:txBody>
          <a:bodyPr/>
          <a:lstStyle/>
          <a:p>
            <a:r>
              <a:rPr lang="en-ZA" dirty="0"/>
              <a:t>Cost</a:t>
            </a: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5A0322F4-E79A-4E4D-98CA-2DC1692F90C3}"/>
              </a:ext>
            </a:extLst>
          </p:cNvPr>
          <p:cNvCxnSpPr>
            <a:cxnSpLocks/>
          </p:cNvCxnSpPr>
          <p:nvPr/>
        </p:nvCxnSpPr>
        <p:spPr>
          <a:xfrm>
            <a:off x="5061194" y="4566348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71194" y="4687946"/>
            <a:ext cx="1980000" cy="720000"/>
          </a:xfrm>
        </p:spPr>
        <p:txBody>
          <a:bodyPr/>
          <a:lstStyle/>
          <a:p>
            <a:r>
              <a:rPr lang="en-US" dirty="0"/>
              <a:t>Specific psychological therapies can be expensive. </a:t>
            </a:r>
            <a:br>
              <a:rPr lang="en-US" dirty="0"/>
            </a:br>
            <a:endParaRPr lang="ru-RU" dirty="0"/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974" y="2168932"/>
            <a:ext cx="1979613" cy="111361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600587" y="3971432"/>
            <a:ext cx="1980000" cy="360000"/>
          </a:xfrm>
        </p:spPr>
        <p:txBody>
          <a:bodyPr/>
          <a:lstStyle/>
          <a:p>
            <a:r>
              <a:rPr lang="en-ZA" dirty="0"/>
              <a:t>Accessibility</a:t>
            </a: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0DC27E82-D5C7-4AE4-BAF3-5DBB12CA0835}"/>
              </a:ext>
            </a:extLst>
          </p:cNvPr>
          <p:cNvCxnSpPr>
            <a:cxnSpLocks/>
          </p:cNvCxnSpPr>
          <p:nvPr/>
        </p:nvCxnSpPr>
        <p:spPr>
          <a:xfrm>
            <a:off x="9690587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600587" y="4605832"/>
            <a:ext cx="1980000" cy="720000"/>
          </a:xfrm>
        </p:spPr>
        <p:txBody>
          <a:bodyPr/>
          <a:lstStyle/>
          <a:p>
            <a:r>
              <a:rPr lang="en-US" dirty="0"/>
              <a:t>Patients cannot find ideal therapists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BAA0A-7E8A-4726-A0CB-693FFEEF9990}"/>
              </a:ext>
            </a:extLst>
          </p:cNvPr>
          <p:cNvSpPr txBox="1"/>
          <p:nvPr/>
        </p:nvSpPr>
        <p:spPr>
          <a:xfrm>
            <a:off x="10490695" y="6370368"/>
            <a:ext cx="1281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PAX</a:t>
            </a:r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Solution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 title="Icon Background">
            <a:extLst>
              <a:ext uri="{FF2B5EF4-FFF2-40B4-BE49-F238E27FC236}">
                <a16:creationId xmlns:a16="http://schemas.microsoft.com/office/drawing/2014/main" id="{05860339-31F7-4884-957E-5C40F818EBB8}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ZA" dirty="0"/>
              <a:t>Connective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764931"/>
            <a:ext cx="1800000" cy="720000"/>
          </a:xfrm>
        </p:spPr>
        <p:txBody>
          <a:bodyPr/>
          <a:lstStyle/>
          <a:p>
            <a:r>
              <a:rPr lang="en-US" dirty="0"/>
              <a:t>Connect therapists across the globe </a:t>
            </a:r>
            <a:br>
              <a:rPr lang="en-US" dirty="0"/>
            </a:br>
            <a:endParaRPr lang="en-ZA" dirty="0"/>
          </a:p>
        </p:txBody>
      </p:sp>
      <p:sp>
        <p:nvSpPr>
          <p:cNvPr id="15" name="Rectangle 14" title="Icon Background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en-ZA" dirty="0"/>
              <a:t>Immersive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1"/>
            <a:ext cx="1800000" cy="720000"/>
          </a:xfrm>
        </p:spPr>
        <p:txBody>
          <a:bodyPr/>
          <a:lstStyle/>
          <a:p>
            <a:r>
              <a:rPr lang="en-US" dirty="0"/>
              <a:t>Exclusive and Immersive treatments </a:t>
            </a:r>
            <a:br>
              <a:rPr lang="en-US" dirty="0"/>
            </a:br>
            <a:endParaRPr lang="en-ZA" dirty="0"/>
          </a:p>
        </p:txBody>
      </p:sp>
      <p:sp>
        <p:nvSpPr>
          <p:cNvPr id="17" name="Rectangle 16" title="Icon Background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Versatile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764931"/>
            <a:ext cx="1800000" cy="720000"/>
          </a:xfrm>
        </p:spPr>
        <p:txBody>
          <a:bodyPr/>
          <a:lstStyle/>
          <a:p>
            <a:r>
              <a:rPr lang="en-US" dirty="0"/>
              <a:t>Works on any headset and phone </a:t>
            </a:r>
            <a:br>
              <a:rPr lang="en-US" dirty="0"/>
            </a:b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F99034A-69AF-44C4-8087-0D33F9DF2A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1" b="5841"/>
          <a:stretch>
            <a:fillRect/>
          </a:stretch>
        </p:blipFill>
        <p:spPr/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B6BE69-AA50-4450-9A46-0C1326787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565" y="2238711"/>
            <a:ext cx="1272185" cy="12721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5477A-A9CA-4210-AEA8-60ACAF79A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65" y="2446707"/>
            <a:ext cx="1021273" cy="9822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E32C8C-F39E-4B65-BC95-F843D04B2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40" y="2361375"/>
            <a:ext cx="1114423" cy="11294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D1F0C37-2B3B-4276-A105-DB3E5C943807}"/>
              </a:ext>
            </a:extLst>
          </p:cNvPr>
          <p:cNvSpPr txBox="1"/>
          <p:nvPr/>
        </p:nvSpPr>
        <p:spPr>
          <a:xfrm>
            <a:off x="10490695" y="6370368"/>
            <a:ext cx="1281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PAX</a:t>
            </a: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A31589A-B0D7-48A2-BF6B-79A144CE3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8" y="0"/>
            <a:ext cx="9449562" cy="6308972"/>
          </a:xfrm>
          <a:prstGeom prst="rect">
            <a:avLst/>
          </a:prstGeom>
        </p:spPr>
      </p:pic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6786562"/>
            <a:ext cx="161549" cy="84343"/>
          </a:xfrm>
        </p:spPr>
      </p:pic>
      <p:sp>
        <p:nvSpPr>
          <p:cNvPr id="20" name="Rectangle 19" title="Dark semi-transparent background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17742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/>
              <a:t>Business Model</a:t>
            </a:r>
          </a:p>
        </p:txBody>
      </p:sp>
      <p:cxnSp>
        <p:nvCxnSpPr>
          <p:cNvPr id="15" name="Straight Connector 14" title="Divider Line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/>
              <a:t>A new way connect therapists and patients.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9BB729-51FE-486A-AB6A-B91F088F2E28}"/>
              </a:ext>
            </a:extLst>
          </p:cNvPr>
          <p:cNvSpPr txBox="1"/>
          <p:nvPr/>
        </p:nvSpPr>
        <p:spPr>
          <a:xfrm>
            <a:off x="10490695" y="6370368"/>
            <a:ext cx="1281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E70FD-C47A-1047-B888-55862797E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794" y="221405"/>
            <a:ext cx="1513673" cy="6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ZA" dirty="0"/>
              <a:t>There is an opportunity for success</a:t>
            </a:r>
          </a:p>
        </p:txBody>
      </p:sp>
      <p:sp>
        <p:nvSpPr>
          <p:cNvPr id="24" name="Rectangle 23" title="Icon Background">
            <a:extLst>
              <a:ext uri="{FF2B5EF4-FFF2-40B4-BE49-F238E27FC236}">
                <a16:creationId xmlns:a16="http://schemas.microsoft.com/office/drawing/2014/main" id="{8C1073E4-F5B8-41C9-BC20-6329036B5025}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Modular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3FBD2CC2-A27F-456D-8D6B-3CFE314DBA1A}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Multiple patented models that provide endless experiences </a:t>
            </a:r>
            <a:endParaRPr lang="en-ZA" dirty="0"/>
          </a:p>
        </p:txBody>
      </p:sp>
      <p:sp>
        <p:nvSpPr>
          <p:cNvPr id="23" name="Rectangle 22" title="Icon Background">
            <a:extLst>
              <a:ext uri="{FF2B5EF4-FFF2-40B4-BE49-F238E27FC236}">
                <a16:creationId xmlns:a16="http://schemas.microsoft.com/office/drawing/2014/main" id="{338D1D98-5389-456F-97BB-E9A6B2DEE098}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</a:t>
            </a: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91E2A3AC-B89F-458B-A103-9681AD901A0B}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Virtual simulation to prevent physical exposure therapy</a:t>
            </a:r>
            <a:endParaRPr lang="en-ZA" dirty="0"/>
          </a:p>
        </p:txBody>
      </p:sp>
      <p:sp>
        <p:nvSpPr>
          <p:cNvPr id="25" name="Rectangle 24" title="Icon Background">
            <a:extLst>
              <a:ext uri="{FF2B5EF4-FFF2-40B4-BE49-F238E27FC236}">
                <a16:creationId xmlns:a16="http://schemas.microsoft.com/office/drawing/2014/main" id="{68564942-0718-48BF-9A1F-9EC35051A510}"/>
              </a:ext>
            </a:extLst>
          </p:cNvPr>
          <p:cNvSpPr/>
          <p:nvPr/>
        </p:nvSpPr>
        <p:spPr>
          <a:xfrm>
            <a:off x="841304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11" y="3196367"/>
            <a:ext cx="522000" cy="206747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Accessible</a:t>
            </a: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F494E1CA-0600-4970-93CD-9FB5EC22F9D8}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Patients granted fast and convenient access from remote locations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9D6EB1-254E-43C6-BB91-C916FC75DB09}"/>
              </a:ext>
            </a:extLst>
          </p:cNvPr>
          <p:cNvSpPr txBox="1"/>
          <p:nvPr/>
        </p:nvSpPr>
        <p:spPr>
          <a:xfrm>
            <a:off x="10490695" y="6370368"/>
            <a:ext cx="1281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PAX</a:t>
            </a:r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Market Opportunity</a:t>
            </a:r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:a16="http://schemas.microsoft.com/office/drawing/2014/main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0706" y="1593150"/>
            <a:ext cx="4348065" cy="4348065"/>
          </a:xfrm>
        </p:spPr>
        <p:txBody>
          <a:bodyPr/>
          <a:lstStyle/>
          <a:p>
            <a:r>
              <a:rPr lang="en-ZA" dirty="0"/>
              <a:t>Potential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19.2M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A03BE848-3222-4622-8610-FFB9FFFD4138}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 title="Opportunity Graph Circles">
            <a:extLst>
              <a:ext uri="{FF2B5EF4-FFF2-40B4-BE49-F238E27FC236}">
                <a16:creationId xmlns:a16="http://schemas.microsoft.com/office/drawing/2014/main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ZA" dirty="0"/>
              <a:t>Therapy Centres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200K</a:t>
            </a:r>
          </a:p>
        </p:txBody>
      </p:sp>
      <p:cxnSp>
        <p:nvCxnSpPr>
          <p:cNvPr id="17" name="Straight Connector 16" title="Divider Line">
            <a:extLst>
              <a:ext uri="{FF2B5EF4-FFF2-40B4-BE49-F238E27FC236}">
                <a16:creationId xmlns:a16="http://schemas.microsoft.com/office/drawing/2014/main" id="{2BE6D00D-52E6-45D5-93DA-8687991C2967}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 title="Opportunity Graph Circles">
            <a:extLst>
              <a:ext uri="{FF2B5EF4-FFF2-40B4-BE49-F238E27FC236}">
                <a16:creationId xmlns:a16="http://schemas.microsoft.com/office/drawing/2014/main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ZA" dirty="0"/>
              <a:t>Few Competitors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3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id="{258409DB-08AB-499E-AEE2-60288B07CC14}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5DCB5A-405D-40FF-B6CD-C8232A690ADD}"/>
              </a:ext>
            </a:extLst>
          </p:cNvPr>
          <p:cNvSpPr txBox="1"/>
          <p:nvPr/>
        </p:nvSpPr>
        <p:spPr>
          <a:xfrm>
            <a:off x="10490695" y="6370368"/>
            <a:ext cx="1281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PAX</a:t>
            </a:r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Competition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ZA" dirty="0"/>
              <a:t>Affordable, Versatile  </a:t>
            </a:r>
          </a:p>
          <a:p>
            <a:pPr lvl="1"/>
            <a:r>
              <a:rPr lang="en-ZA" dirty="0"/>
              <a:t>Multi-platform solution </a:t>
            </a:r>
          </a:p>
          <a:p>
            <a:pPr lvl="1"/>
            <a:r>
              <a:rPr lang="en-ZA" dirty="0"/>
              <a:t>Broad Connectivity</a:t>
            </a:r>
          </a:p>
          <a:p>
            <a:pPr lvl="1"/>
            <a:endParaRPr lang="en-ZA" dirty="0"/>
          </a:p>
          <a:p>
            <a:pPr lvl="1"/>
            <a:endParaRPr lang="en-ZA" dirty="0"/>
          </a:p>
          <a:p>
            <a:pPr lvl="1"/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ZA" dirty="0"/>
              <a:t>Expensive, Limited</a:t>
            </a:r>
          </a:p>
          <a:p>
            <a:pPr lvl="1"/>
            <a:r>
              <a:rPr lang="en-ZA" dirty="0"/>
              <a:t>Single-platform</a:t>
            </a:r>
          </a:p>
          <a:p>
            <a:pPr lvl="1"/>
            <a:r>
              <a:rPr lang="en-ZA" dirty="0"/>
              <a:t>Limited accessibility  </a:t>
            </a:r>
          </a:p>
          <a:p>
            <a:pPr lvl="1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4025"/>
            <a:ext cx="5472000" cy="455122"/>
          </a:xfrm>
        </p:spPr>
        <p:txBody>
          <a:bodyPr/>
          <a:lstStyle/>
          <a:p>
            <a:r>
              <a:rPr lang="en-ZA" dirty="0"/>
              <a:t>PAX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ZA" dirty="0" err="1"/>
              <a:t>Verapy</a:t>
            </a:r>
            <a:endParaRPr lang="en-Z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A8AB6-8F51-476F-B588-E0078E1E495B}"/>
              </a:ext>
            </a:extLst>
          </p:cNvPr>
          <p:cNvSpPr txBox="1"/>
          <p:nvPr/>
        </p:nvSpPr>
        <p:spPr>
          <a:xfrm>
            <a:off x="10490695" y="6370368"/>
            <a:ext cx="1281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PAX</a:t>
            </a:r>
          </a:p>
        </p:txBody>
      </p: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5B2B-CD05-4C12-A1EF-05C3A00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Competition Option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C2455-AB2E-4A48-B323-BDD57D35F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ZA" dirty="0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F58EB-0810-4EE3-921D-E5BC5DB67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Inconvenient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BC54E6-3999-4CE4-8EA6-B2F875F78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 dirty="0"/>
              <a:t>Expensive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23127B-5A4D-4657-9943-537B681F2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Affordable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27AD6-29D0-4D60-8CE8-6374042D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B0A9C3B-D674-4E5D-8438-7023C15A6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94" y="3840022"/>
            <a:ext cx="1707970" cy="17079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F3DBE2-5065-4861-9216-274FC46EF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17" y="3840022"/>
            <a:ext cx="2133578" cy="997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526C81-F136-45E5-95FA-B4292B33F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5" y="1638876"/>
            <a:ext cx="1505138" cy="846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A36213-644E-4891-86B6-26104775A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640" y="1203014"/>
            <a:ext cx="4293932" cy="19260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EF9274-E591-4FB9-B6A6-76D9E3F500E9}"/>
              </a:ext>
            </a:extLst>
          </p:cNvPr>
          <p:cNvSpPr txBox="1"/>
          <p:nvPr/>
        </p:nvSpPr>
        <p:spPr>
          <a:xfrm>
            <a:off x="10490695" y="6370368"/>
            <a:ext cx="1281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PAX</a:t>
            </a:r>
          </a:p>
        </p:txBody>
      </p:sp>
    </p:spTree>
    <p:extLst>
      <p:ext uri="{BB962C8B-B14F-4D97-AF65-F5344CB8AC3E}">
        <p14:creationId xmlns:p14="http://schemas.microsoft.com/office/powerpoint/2010/main" val="1160212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 Pitch Deck_SB - v6.potx" id="{93EB355F-44AA-4C3B-B422-06FEF3368D10}" vid="{6D3ED4B3-79CD-40AE-9163-46339FA987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368</Words>
  <Application>Microsoft Macintosh PowerPoint</Application>
  <PresentationFormat>Widescreen</PresentationFormat>
  <Paragraphs>145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Dubai Medium</vt:lpstr>
      <vt:lpstr>Tahoma</vt:lpstr>
      <vt:lpstr>Times New Roman</vt:lpstr>
      <vt:lpstr>Office Theme</vt:lpstr>
      <vt:lpstr>Innovating psychological therapy</vt:lpstr>
      <vt:lpstr>About Us</vt:lpstr>
      <vt:lpstr>The Problem</vt:lpstr>
      <vt:lpstr>Solution</vt:lpstr>
      <vt:lpstr>Business Model</vt:lpstr>
      <vt:lpstr>Business Model</vt:lpstr>
      <vt:lpstr>Market Opportunity</vt:lpstr>
      <vt:lpstr>Competition</vt:lpstr>
      <vt:lpstr>Competition Option 2</vt:lpstr>
      <vt:lpstr>Growth Strategy</vt:lpstr>
      <vt:lpstr>Timeline</vt:lpstr>
      <vt:lpstr>Team</vt:lpstr>
      <vt:lpstr>Summary</vt:lpstr>
      <vt:lpstr>Thank You</vt:lpstr>
    </vt:vector>
  </TitlesOfParts>
  <Manager/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2019-02-16T06:13:38Z</dcterms:created>
  <dcterms:modified xsi:type="dcterms:W3CDTF">2019-02-16T18:50:12Z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